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28.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9.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79" r:id="rId2"/>
    <p:sldId id="256" r:id="rId3"/>
    <p:sldId id="270" r:id="rId4"/>
    <p:sldId id="257" r:id="rId5"/>
    <p:sldId id="280" r:id="rId6"/>
    <p:sldId id="271" r:id="rId7"/>
    <p:sldId id="258" r:id="rId8"/>
    <p:sldId id="259" r:id="rId9"/>
    <p:sldId id="281" r:id="rId10"/>
    <p:sldId id="260" r:id="rId11"/>
    <p:sldId id="272" r:id="rId12"/>
    <p:sldId id="261" r:id="rId13"/>
    <p:sldId id="282" r:id="rId14"/>
    <p:sldId id="273" r:id="rId15"/>
    <p:sldId id="274" r:id="rId16"/>
    <p:sldId id="262" r:id="rId17"/>
    <p:sldId id="283" r:id="rId18"/>
    <p:sldId id="263" r:id="rId19"/>
    <p:sldId id="264" r:id="rId20"/>
    <p:sldId id="265" r:id="rId21"/>
    <p:sldId id="266" r:id="rId22"/>
    <p:sldId id="277" r:id="rId23"/>
    <p:sldId id="267" r:id="rId24"/>
    <p:sldId id="275" r:id="rId25"/>
    <p:sldId id="278" r:id="rId26"/>
    <p:sldId id="268" r:id="rId27"/>
    <p:sldId id="269" r:id="rId28"/>
    <p:sldId id="276"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3BF8027-F4DE-1D48-B58E-15A5074B5DF0}"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BF8027-F4DE-1D48-B58E-15A5074B5DF0}"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BF8027-F4DE-1D48-B58E-15A5074B5DF0}"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3BF8027-F4DE-1D48-B58E-15A5074B5DF0}"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3BF8027-F4DE-1D48-B58E-15A5074B5DF0}" type="datetimeFigureOut">
              <a:rPr lang="en-US" smtClean="0"/>
              <a:pPr/>
              <a:t>2/24/10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3BF8027-F4DE-1D48-B58E-15A5074B5DF0}" type="datetimeFigureOut">
              <a:rPr lang="en-US" smtClean="0"/>
              <a:pPr/>
              <a:t>2/24/10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3BF8027-F4DE-1D48-B58E-15A5074B5DF0}" type="datetimeFigureOut">
              <a:rPr lang="en-US" smtClean="0"/>
              <a:pPr/>
              <a:t>2/24/10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3BF8027-F4DE-1D48-B58E-15A5074B5DF0}" type="datetimeFigureOut">
              <a:rPr lang="en-US" smtClean="0"/>
              <a:pPr/>
              <a:t>2/24/10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F8027-F4DE-1D48-B58E-15A5074B5DF0}" type="datetimeFigureOut">
              <a:rPr lang="en-US" smtClean="0"/>
              <a:pPr/>
              <a:t>2/24/10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BF8027-F4DE-1D48-B58E-15A5074B5DF0}" type="datetimeFigureOut">
              <a:rPr lang="en-US" smtClean="0"/>
              <a:pPr/>
              <a:t>2/24/10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3BF8027-F4DE-1D48-B58E-15A5074B5DF0}" type="datetimeFigureOut">
              <a:rPr lang="en-US" smtClean="0"/>
              <a:pPr/>
              <a:t>2/24/10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CB1D2A-3B2B-014A-9568-4F697C34FBBB}" type="slidenum">
              <a:rPr lang="en-US" smtClean="0"/>
              <a:pPr/>
              <a:t>‹#›</a:t>
            </a:fld>
            <a:endParaRPr lang="en-US"/>
          </a:p>
        </p:txBody>
      </p:sp>
    </p:spTree>
  </p:cSld>
  <p:clrMapOvr>
    <a:masterClrMapping/>
  </p:clrMapOvr>
  <p:transition advClick="0" advTm="4000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65000">
              <a:schemeClr val="tx1"/>
            </a:gs>
            <a:gs pos="90000">
              <a:schemeClr val="accent2">
                <a:lumMod val="5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F8027-F4DE-1D48-B58E-15A5074B5DF0}" type="datetimeFigureOut">
              <a:rPr lang="en-US" smtClean="0"/>
              <a:pPr/>
              <a:t>2/24/10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CB1D2A-3B2B-014A-9568-4F697C34FB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4000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79" y="2351132"/>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cxnSp>
        <p:nvCxnSpPr>
          <p:cNvPr id="5" name="Straight Connector 4"/>
          <p:cNvCxnSpPr>
            <a:stCxn id="2" idx="1"/>
          </p:cNvCxnSpPr>
          <p:nvPr/>
        </p:nvCxnSpPr>
        <p:spPr>
          <a:xfrm rot="10800000" flipH="1" flipV="1">
            <a:off x="827379" y="3086145"/>
            <a:ext cx="7772400" cy="6255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138545"/>
            <a:ext cx="7971866" cy="1752600"/>
          </a:xfrm>
        </p:spPr>
        <p:txBody>
          <a:bodyPr>
            <a:noAutofit/>
          </a:bodyPr>
          <a:lstStyle/>
          <a:p>
            <a:r>
              <a:rPr lang="en-US" sz="2800" dirty="0" smtClean="0">
                <a:solidFill>
                  <a:srgbClr val="FFFFFF"/>
                </a:solidFill>
              </a:rPr>
              <a:t>The quality of leadership and management in English was good or outstanding in around three quarters of the schools visited, with clear leadership from </a:t>
            </a:r>
            <a:r>
              <a:rPr lang="en-US" sz="2800" dirty="0" err="1" smtClean="0">
                <a:solidFill>
                  <a:srgbClr val="FFFFFF"/>
                </a:solidFill>
              </a:rPr>
              <a:t>headteachers</a:t>
            </a:r>
            <a:r>
              <a:rPr lang="en-US" sz="2800" dirty="0" smtClean="0">
                <a:solidFill>
                  <a:srgbClr val="FFFFFF"/>
                </a:solidFill>
              </a:rPr>
              <a:t> and a strong vision from subject leaders.</a:t>
            </a:r>
            <a:r>
              <a:rPr lang="en-US" sz="2800" dirty="0" smtClean="0">
                <a:solidFill>
                  <a:srgbClr val="FFFFFF"/>
                </a:solidFill>
              </a:rPr>
              <a:t> </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138545"/>
            <a:ext cx="7971866" cy="1752600"/>
          </a:xfrm>
        </p:spPr>
        <p:txBody>
          <a:bodyPr>
            <a:noAutofit/>
          </a:bodyPr>
          <a:lstStyle/>
          <a:p>
            <a:r>
              <a:rPr lang="en-US" sz="2800" dirty="0" smtClean="0">
                <a:solidFill>
                  <a:srgbClr val="FFFFFF"/>
                </a:solidFill>
              </a:rPr>
              <a:t>Good leadership alone, however, was not always enough to ensure immediate improvements if there were other weaknesses, such as inconsistent teaching, or a high turnover of staff and recruitment difficulties in secondary schools. Too many subject improvement plans were weak.</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290523"/>
            <a:ext cx="7971866" cy="1752600"/>
          </a:xfrm>
        </p:spPr>
        <p:txBody>
          <a:bodyPr>
            <a:noAutofit/>
          </a:bodyPr>
          <a:lstStyle/>
          <a:p>
            <a:r>
              <a:rPr lang="en-US" sz="2800" dirty="0" smtClean="0">
                <a:solidFill>
                  <a:srgbClr val="FFFFFF"/>
                </a:solidFill>
              </a:rPr>
              <a:t>The previous English report expressed concerns about pupils’ independence as learners. These concerns remain.</a:t>
            </a:r>
            <a:r>
              <a:rPr lang="en-US" sz="2800" dirty="0" smtClean="0">
                <a:solidFill>
                  <a:srgbClr val="FFFFFF"/>
                </a:solidFill>
              </a:rPr>
              <a:t> </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79" y="2351132"/>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cxnSp>
        <p:nvCxnSpPr>
          <p:cNvPr id="5" name="Straight Connector 4"/>
          <p:cNvCxnSpPr>
            <a:stCxn id="2" idx="1"/>
          </p:cNvCxnSpPr>
          <p:nvPr/>
        </p:nvCxnSpPr>
        <p:spPr>
          <a:xfrm rot="10800000" flipH="1" flipV="1">
            <a:off x="827379" y="3086145"/>
            <a:ext cx="7772400" cy="6255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290523"/>
            <a:ext cx="7971866" cy="1752600"/>
          </a:xfrm>
        </p:spPr>
        <p:txBody>
          <a:bodyPr>
            <a:noAutofit/>
          </a:bodyPr>
          <a:lstStyle/>
          <a:p>
            <a:r>
              <a:rPr lang="en-US" sz="2800" dirty="0" smtClean="0">
                <a:solidFill>
                  <a:srgbClr val="FFFFFF"/>
                </a:solidFill>
              </a:rPr>
              <a:t>The most effective schools used speaking and listening activities successfully to help pupils to think for themselves. Too few schools, however, planned systematically for these, although primary schools had improved their work in this area.</a:t>
            </a:r>
            <a:r>
              <a:rPr lang="en-US" sz="2800" dirty="0" smtClean="0">
                <a:solidFill>
                  <a:srgbClr val="FFFFFF"/>
                </a:solidFill>
              </a:rPr>
              <a:t> </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290523"/>
            <a:ext cx="7971866" cy="1752600"/>
          </a:xfrm>
        </p:spPr>
        <p:txBody>
          <a:bodyPr>
            <a:noAutofit/>
          </a:bodyPr>
          <a:lstStyle/>
          <a:p>
            <a:r>
              <a:rPr lang="en-US" sz="2800" dirty="0" smtClean="0">
                <a:solidFill>
                  <a:srgbClr val="FFFFFF"/>
                </a:solidFill>
              </a:rPr>
              <a:t>Promoting wider reading and using homework were weaknesses.</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105313"/>
            <a:ext cx="7971866" cy="1752600"/>
          </a:xfrm>
        </p:spPr>
        <p:txBody>
          <a:bodyPr>
            <a:noAutofit/>
          </a:bodyPr>
          <a:lstStyle/>
          <a:p>
            <a:r>
              <a:rPr lang="en-US" sz="2800" dirty="0" smtClean="0">
                <a:solidFill>
                  <a:srgbClr val="FFFFFF"/>
                </a:solidFill>
              </a:rPr>
              <a:t>Schools should review their curriculum for English in the light of recent changes, including developments in ICT, to ensure that it meets the needs of all their pupils, particularly at Key Stage 3</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79" y="2351132"/>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cxnSp>
        <p:nvCxnSpPr>
          <p:cNvPr id="5" name="Straight Connector 4"/>
          <p:cNvCxnSpPr>
            <a:stCxn id="2" idx="1"/>
          </p:cNvCxnSpPr>
          <p:nvPr/>
        </p:nvCxnSpPr>
        <p:spPr>
          <a:xfrm rot="10800000" flipH="1" flipV="1">
            <a:off x="827379" y="3086145"/>
            <a:ext cx="7772400" cy="6255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105313"/>
            <a:ext cx="7971866" cy="1752600"/>
          </a:xfrm>
        </p:spPr>
        <p:txBody>
          <a:bodyPr>
            <a:noAutofit/>
          </a:bodyPr>
          <a:lstStyle/>
          <a:p>
            <a:r>
              <a:rPr lang="en-US" sz="2800" dirty="0" smtClean="0">
                <a:solidFill>
                  <a:srgbClr val="FFFFFF"/>
                </a:solidFill>
              </a:rPr>
              <a:t>Schools should develop strategies to improve the quality and consistency of teaching that is no better than satisfactory</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105313"/>
            <a:ext cx="7971866" cy="1752600"/>
          </a:xfrm>
        </p:spPr>
        <p:txBody>
          <a:bodyPr>
            <a:noAutofit/>
          </a:bodyPr>
          <a:lstStyle/>
          <a:p>
            <a:r>
              <a:rPr lang="en-US" sz="2800" dirty="0" smtClean="0">
                <a:solidFill>
                  <a:srgbClr val="FFFFFF"/>
                </a:solidFill>
              </a:rPr>
              <a:t>Schools should build systematic opportunities for independent learning into the English curriculum and improve the quality of homework</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9628" y="2475068"/>
            <a:ext cx="7971866" cy="1752600"/>
          </a:xfrm>
        </p:spPr>
        <p:txBody>
          <a:bodyPr>
            <a:noAutofit/>
          </a:bodyPr>
          <a:lstStyle/>
          <a:p>
            <a:r>
              <a:rPr lang="en-US" sz="2800" dirty="0" smtClean="0">
                <a:solidFill>
                  <a:srgbClr val="FFFFFF"/>
                </a:solidFill>
              </a:rPr>
              <a:t>Standards in English have risen since 2004. However, the rate of improvement has been slow.</a:t>
            </a:r>
            <a:endParaRPr lang="en-US" sz="2800" dirty="0" smtClean="0">
              <a:solidFill>
                <a:srgbClr val="FFFFFF"/>
              </a:solidFill>
            </a:endParaRPr>
          </a:p>
          <a:p>
            <a:endParaRPr lang="en-US" sz="1600" dirty="0" smtClean="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105313"/>
            <a:ext cx="7971866" cy="1752600"/>
          </a:xfrm>
        </p:spPr>
        <p:txBody>
          <a:bodyPr>
            <a:noAutofit/>
          </a:bodyPr>
          <a:lstStyle/>
          <a:p>
            <a:r>
              <a:rPr lang="en-US" sz="2800" dirty="0" smtClean="0">
                <a:solidFill>
                  <a:srgbClr val="FFFFFF"/>
                </a:solidFill>
              </a:rPr>
              <a:t>Schools should ensure that curricular targets and consistently good marking help pupils to understand more clearly how to improve their work</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79" y="2351132"/>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cxnSp>
        <p:nvCxnSpPr>
          <p:cNvPr id="5" name="Straight Connector 4"/>
          <p:cNvCxnSpPr>
            <a:stCxn id="2" idx="1"/>
          </p:cNvCxnSpPr>
          <p:nvPr/>
        </p:nvCxnSpPr>
        <p:spPr>
          <a:xfrm rot="10800000" flipH="1" flipV="1">
            <a:off x="827379" y="3086145"/>
            <a:ext cx="7772400" cy="6255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496779"/>
            <a:ext cx="7971866" cy="1752600"/>
          </a:xfrm>
        </p:spPr>
        <p:txBody>
          <a:bodyPr>
            <a:noAutofit/>
          </a:bodyPr>
          <a:lstStyle/>
          <a:p>
            <a:r>
              <a:rPr lang="en-US" sz="2800" dirty="0" smtClean="0">
                <a:solidFill>
                  <a:srgbClr val="FFFFFF"/>
                </a:solidFill>
              </a:rPr>
              <a:t>Schools should improve the quality of subject plans in English.</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105313"/>
            <a:ext cx="7971866" cy="1752600"/>
          </a:xfrm>
        </p:spPr>
        <p:txBody>
          <a:bodyPr>
            <a:noAutofit/>
          </a:bodyPr>
          <a:lstStyle/>
          <a:p>
            <a:r>
              <a:rPr lang="en-US" sz="2800" dirty="0" smtClean="0">
                <a:solidFill>
                  <a:srgbClr val="FFFFFF"/>
                </a:solidFill>
              </a:rPr>
              <a:t>Where teaching was good, the teachers knew the subject well, were highly enthusiastic and established strong relationships with pupils.</a:t>
            </a:r>
            <a:r>
              <a:rPr lang="en-US" sz="2800" dirty="0" smtClean="0">
                <a:solidFill>
                  <a:srgbClr val="FFFFFF"/>
                </a:solidFill>
              </a:rPr>
              <a:t> </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105313"/>
            <a:ext cx="7971866" cy="1752600"/>
          </a:xfrm>
        </p:spPr>
        <p:txBody>
          <a:bodyPr>
            <a:noAutofit/>
          </a:bodyPr>
          <a:lstStyle/>
          <a:p>
            <a:r>
              <a:rPr lang="en-US" sz="2800" dirty="0" smtClean="0">
                <a:solidFill>
                  <a:srgbClr val="FFFFFF"/>
                </a:solidFill>
              </a:rPr>
              <a:t>Practical or creative activities engaged pupils’ interest; they worked effectively in pairs and groups, which involved them in discussing ideas, and helped them to think for themselves.</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79" y="2351132"/>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cxnSp>
        <p:nvCxnSpPr>
          <p:cNvPr id="5" name="Straight Connector 4"/>
          <p:cNvCxnSpPr>
            <a:stCxn id="2" idx="1"/>
          </p:cNvCxnSpPr>
          <p:nvPr/>
        </p:nvCxnSpPr>
        <p:spPr>
          <a:xfrm rot="10800000" flipH="1" flipV="1">
            <a:off x="827379" y="3086145"/>
            <a:ext cx="7772400" cy="6255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214534"/>
            <a:ext cx="7971866" cy="1752600"/>
          </a:xfrm>
        </p:spPr>
        <p:txBody>
          <a:bodyPr>
            <a:noAutofit/>
          </a:bodyPr>
          <a:lstStyle/>
          <a:p>
            <a:r>
              <a:rPr lang="en-US" sz="2800" dirty="0" smtClean="0">
                <a:solidFill>
                  <a:srgbClr val="FFFFFF"/>
                </a:solidFill>
              </a:rPr>
              <a:t>Weaker lessons often followed a formula, usually because teachers were using plans written by others, without adapting them to meet pupils’ particular needs, what they already knew or the intended learning outcome. </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355657"/>
            <a:ext cx="7971866" cy="1752600"/>
          </a:xfrm>
        </p:spPr>
        <p:txBody>
          <a:bodyPr>
            <a:noAutofit/>
          </a:bodyPr>
          <a:lstStyle/>
          <a:p>
            <a:r>
              <a:rPr lang="en-US" sz="2800" dirty="0" smtClean="0">
                <a:solidFill>
                  <a:srgbClr val="FFFFFF"/>
                </a:solidFill>
              </a:rPr>
              <a:t>Inspectors saw lessons where low-attaining pupils spent too much time copying learning objectives into books.</a:t>
            </a:r>
            <a:r>
              <a:rPr lang="en-US" sz="2800" dirty="0" smtClean="0">
                <a:solidFill>
                  <a:srgbClr val="FFFFFF"/>
                </a:solidFill>
              </a:rPr>
              <a:t> </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355657"/>
            <a:ext cx="7971866" cy="1752600"/>
          </a:xfrm>
        </p:spPr>
        <p:txBody>
          <a:bodyPr>
            <a:noAutofit/>
          </a:bodyPr>
          <a:lstStyle/>
          <a:p>
            <a:r>
              <a:rPr lang="en-US" sz="2800" dirty="0" smtClean="0">
                <a:solidFill>
                  <a:srgbClr val="FFFFFF"/>
                </a:solidFill>
              </a:rPr>
              <a:t>The level of challenge was also sometimes too low, as in lessons observed where lower-attaining pupils were asked to draw a pirate and write five words to describe him, or to collect images of war by cutting pictures from magazines. </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79" y="2351132"/>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cxnSp>
        <p:nvCxnSpPr>
          <p:cNvPr id="5" name="Straight Connector 4"/>
          <p:cNvCxnSpPr>
            <a:stCxn id="2" idx="1"/>
          </p:cNvCxnSpPr>
          <p:nvPr/>
        </p:nvCxnSpPr>
        <p:spPr>
          <a:xfrm rot="10800000" flipH="1" flipV="1">
            <a:off x="827379" y="3086145"/>
            <a:ext cx="7772400" cy="6255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9628" y="2475068"/>
            <a:ext cx="7971866" cy="1752600"/>
          </a:xfrm>
        </p:spPr>
        <p:txBody>
          <a:bodyPr>
            <a:noAutofit/>
          </a:bodyPr>
          <a:lstStyle/>
          <a:p>
            <a:r>
              <a:rPr lang="en-US" sz="2800" dirty="0" smtClean="0">
                <a:solidFill>
                  <a:srgbClr val="FFFFFF"/>
                </a:solidFill>
              </a:rPr>
              <a:t>The gap in performance between girls and boys remains and particular groups of pupils, including some minority ethnic groups, achieve less well than others. The standards attained by White British boys eligible for free school meals are amongst the lowest.</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9628" y="2453357"/>
            <a:ext cx="7971866" cy="1752600"/>
          </a:xfrm>
        </p:spPr>
        <p:txBody>
          <a:bodyPr>
            <a:noAutofit/>
          </a:bodyPr>
          <a:lstStyle/>
          <a:p>
            <a:r>
              <a:rPr lang="en-US" sz="2800" dirty="0" smtClean="0">
                <a:solidFill>
                  <a:srgbClr val="FFFFFF"/>
                </a:solidFill>
              </a:rPr>
              <a:t>The quality of teaching was good or outstanding in seven in 10 of the lessons seen. Practical approaches and enthusiastic teaching, underpinned by secure subject knowledge, engaged pupils and gave them good opportunities to express ideas.</a:t>
            </a:r>
            <a:r>
              <a:rPr lang="en-US" sz="2800" dirty="0" smtClean="0">
                <a:solidFill>
                  <a:srgbClr val="FFFFFF"/>
                </a:solidFill>
              </a:rPr>
              <a:t> </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79" y="2351132"/>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cxnSp>
        <p:nvCxnSpPr>
          <p:cNvPr id="5" name="Straight Connector 4"/>
          <p:cNvCxnSpPr>
            <a:stCxn id="2" idx="1"/>
          </p:cNvCxnSpPr>
          <p:nvPr/>
        </p:nvCxnSpPr>
        <p:spPr>
          <a:xfrm rot="10800000" flipH="1" flipV="1">
            <a:off x="827379" y="3086145"/>
            <a:ext cx="7772400" cy="6255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9628" y="2453357"/>
            <a:ext cx="7971866" cy="1752600"/>
          </a:xfrm>
        </p:spPr>
        <p:txBody>
          <a:bodyPr>
            <a:noAutofit/>
          </a:bodyPr>
          <a:lstStyle/>
          <a:p>
            <a:r>
              <a:rPr lang="en-US" sz="2800" dirty="0" smtClean="0">
                <a:solidFill>
                  <a:srgbClr val="FFFFFF"/>
                </a:solidFill>
              </a:rPr>
              <a:t>Taking pupils’ views into account when planning lessons, and motivating boys through practical activities, enhanced pupils’ learning.</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203679"/>
            <a:ext cx="7971866" cy="1752600"/>
          </a:xfrm>
        </p:spPr>
        <p:txBody>
          <a:bodyPr>
            <a:noAutofit/>
          </a:bodyPr>
          <a:lstStyle/>
          <a:p>
            <a:r>
              <a:rPr lang="en-US" sz="2800" dirty="0" smtClean="0">
                <a:solidFill>
                  <a:srgbClr val="FFFFFF"/>
                </a:solidFill>
              </a:rPr>
              <a:t>In the lessons that were no better than satisfactory, planning for pupils’ learning was not clear enough and there was too much direction by the teacher. Such teaching often had only a limited impact on raising the achievement of lower- attaining pupils.</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4072" y="0"/>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sp>
        <p:nvSpPr>
          <p:cNvPr id="3" name="Subtitle 2"/>
          <p:cNvSpPr>
            <a:spLocks noGrp="1"/>
          </p:cNvSpPr>
          <p:nvPr>
            <p:ph type="subTitle" idx="1"/>
          </p:nvPr>
        </p:nvSpPr>
        <p:spPr>
          <a:xfrm>
            <a:off x="727646" y="2312234"/>
            <a:ext cx="7971866" cy="1752600"/>
          </a:xfrm>
        </p:spPr>
        <p:txBody>
          <a:bodyPr>
            <a:noAutofit/>
          </a:bodyPr>
          <a:lstStyle/>
          <a:p>
            <a:r>
              <a:rPr lang="en-US" sz="2800" dirty="0" smtClean="0">
                <a:solidFill>
                  <a:srgbClr val="FFFFFF"/>
                </a:solidFill>
              </a:rPr>
              <a:t>The curriculum for English was good or outstanding in just over three quarters of the primary schools visited and just under two thirds of the secondary schools. GCSE courses were generally more successful than the Key Stage 3 curriculum in motivating students.</a:t>
            </a:r>
            <a:endParaRPr lang="en-US" sz="2800" dirty="0">
              <a:solidFill>
                <a:srgbClr val="FFFFFF"/>
              </a:solidFill>
            </a:endParaRPr>
          </a:p>
        </p:txBody>
      </p:sp>
      <p:cxnSp>
        <p:nvCxnSpPr>
          <p:cNvPr id="5" name="Straight Connector 4"/>
          <p:cNvCxnSpPr/>
          <p:nvPr/>
        </p:nvCxnSpPr>
        <p:spPr>
          <a:xfrm>
            <a:off x="1144072" y="1458583"/>
            <a:ext cx="7344946" cy="11442"/>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79" y="2351132"/>
            <a:ext cx="7772400" cy="1470025"/>
          </a:xfrm>
        </p:spPr>
        <p:txBody>
          <a:bodyPr>
            <a:normAutofit/>
          </a:bodyPr>
          <a:lstStyle/>
          <a:p>
            <a:r>
              <a:rPr lang="en-US" sz="3200" dirty="0" smtClean="0">
                <a:solidFill>
                  <a:srgbClr val="FFFFFF"/>
                </a:solidFill>
              </a:rPr>
              <a:t>An Inspector Called: </a:t>
            </a:r>
            <a:br>
              <a:rPr lang="en-US" sz="3200" dirty="0" smtClean="0">
                <a:solidFill>
                  <a:srgbClr val="FFFFFF"/>
                </a:solidFill>
              </a:rPr>
            </a:br>
            <a:r>
              <a:rPr lang="en-US" sz="3200" dirty="0" smtClean="0">
                <a:solidFill>
                  <a:srgbClr val="FFFFFF"/>
                </a:solidFill>
              </a:rPr>
              <a:t>Key findings from Ofsted English Review 2009</a:t>
            </a:r>
            <a:endParaRPr lang="en-US" sz="3200" dirty="0">
              <a:solidFill>
                <a:srgbClr val="FFFFFF"/>
              </a:solidFill>
            </a:endParaRPr>
          </a:p>
        </p:txBody>
      </p:sp>
      <p:cxnSp>
        <p:nvCxnSpPr>
          <p:cNvPr id="5" name="Straight Connector 4"/>
          <p:cNvCxnSpPr>
            <a:stCxn id="2" idx="1"/>
          </p:cNvCxnSpPr>
          <p:nvPr/>
        </p:nvCxnSpPr>
        <p:spPr>
          <a:xfrm rot="10800000" flipH="1" flipV="1">
            <a:off x="827379" y="3086145"/>
            <a:ext cx="7772400" cy="62554"/>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31781" y="6373149"/>
            <a:ext cx="4381798" cy="369332"/>
          </a:xfrm>
          <a:prstGeom prst="rect">
            <a:avLst/>
          </a:prstGeom>
          <a:noFill/>
        </p:spPr>
        <p:txBody>
          <a:bodyPr wrap="square" rtlCol="0">
            <a:spAutoFit/>
          </a:bodyPr>
          <a:lstStyle/>
          <a:p>
            <a:r>
              <a:rPr lang="en-US" dirty="0" smtClean="0"/>
              <a:t>“English at the Crossroads”: Ofsted 2009</a:t>
            </a:r>
            <a:endParaRPr lang="en-US" dirty="0"/>
          </a:p>
        </p:txBody>
      </p:sp>
    </p:spTree>
  </p:cSld>
  <p:clrMapOvr>
    <a:masterClrMapping/>
  </p:clrMapOvr>
  <mc:AlternateContent>
    <mc:Choice xmlns:mp="http://schemas.microsoft.com/office/mac/powerpoint/2008/main" Requires="mp">
      <mp:transition advClick="0" advTm="40000">
        <mp:cube dir="r"/>
      </mp:transition>
    </mc:Choice>
    <mc:Fallback>
      <p:transition advClick="0" advTm="40000">
        <p:cover dir="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TotalTime>
  <Words>1228</Words>
  <Application>Microsoft Macintosh PowerPoint</Application>
  <PresentationFormat>On-screen Show (4:3)</PresentationFormat>
  <Paragraphs>79</Paragraphs>
  <Slides>29</Slides>
  <Notes>0</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Office Theme</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lpstr>An Inspector Called:  Key findings from Ofsted English Review 2009</vt:lpstr>
    </vt:vector>
  </TitlesOfParts>
  <Company>King Edward VI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News … While You Wait</dc:title>
  <dc:creator>Geoff Barton</dc:creator>
  <cp:lastModifiedBy>Geoff Barton</cp:lastModifiedBy>
  <cp:revision>7</cp:revision>
  <dcterms:created xsi:type="dcterms:W3CDTF">2010-02-24T05:41:07Z</dcterms:created>
  <dcterms:modified xsi:type="dcterms:W3CDTF">2010-02-24T06:51:41Z</dcterms:modified>
</cp:coreProperties>
</file>